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eebad4d8b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eebad4d8b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eebad4d8b_2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eebad4d8b_2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eebad4d8b_2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eebad4d8b_2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ebad4d8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ebad4d8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eebad4d8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eebad4d8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eebad4d8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eebad4d8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eebad4d8b_2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eebad4d8b_2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eebad4d8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eebad4d8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eebad4d8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eebad4d8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eebad4d8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eebad4d8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eebad4d8b_2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eebad4d8b_2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eebad4d8b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eebad4d8b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eebad4d8b_2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eebad4d8b_2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f19f32010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f19f32010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eebad4d8b_2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eebad4d8b_2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f19f32010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f19f32010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eebad4d8b_2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eebad4d8b_2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eebad4d8b_2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eebad4d8b_2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eebad4d8b_2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eebad4d8b_2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eebad4d8b_1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eebad4d8b_1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eebad4d8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eebad4d8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eebad4d8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eebad4d8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eebad4d8b_2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eebad4d8b_2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84500" y="1658125"/>
            <a:ext cx="9144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</a:t>
            </a:r>
            <a:r>
              <a:rPr lang="en-GB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Sravani 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7975" y="2262025"/>
            <a:ext cx="33543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6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1.Mitali Dinesh Aswale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2.Niharika Gedela       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3.Aashritha Molleti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4.Akriti Chhaya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5.Aditya Hase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9144000" cy="164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 Stock Price Forecasting</a:t>
            </a:r>
            <a:r>
              <a:rPr b="1" i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</a:t>
            </a:r>
            <a:r>
              <a:rPr i="1" lang="en-GB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 </a:t>
            </a:r>
            <a:r>
              <a:rPr b="1" i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0" y="0"/>
            <a:ext cx="905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</a:t>
            </a:r>
            <a:r>
              <a:rPr b="1" lang="en-GB">
                <a:solidFill>
                  <a:schemeClr val="dk1"/>
                </a:solidFill>
              </a:rPr>
              <a:t>Box plot of close price</a:t>
            </a:r>
            <a:r>
              <a:rPr b="1" lang="en-GB"/>
              <a:t> </a:t>
            </a:r>
            <a:endParaRPr b="1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325" y="1267600"/>
            <a:ext cx="5084675" cy="3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</a:t>
            </a:r>
            <a:r>
              <a:rPr lang="en-GB">
                <a:solidFill>
                  <a:schemeClr val="dk1"/>
                </a:solidFill>
              </a:rPr>
              <a:t>Scatter plot price vs price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50" y="1056475"/>
            <a:ext cx="5614450" cy="39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/>
        </p:nvSpPr>
        <p:spPr>
          <a:xfrm>
            <a:off x="3215775" y="247375"/>
            <a:ext cx="3184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Correlation Heatmap 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122" name="Google Shape;122;p24" title="Screenshot 2025-10-31 100057.png"/>
          <p:cNvPicPr preferRelativeResize="0"/>
          <p:nvPr/>
        </p:nvPicPr>
        <p:blipFill rotWithShape="1">
          <a:blip r:embed="rId3">
            <a:alphaModFix/>
          </a:blip>
          <a:srcRect b="4104" l="26403" r="22938" t="17266"/>
          <a:stretch/>
        </p:blipFill>
        <p:spPr>
          <a:xfrm>
            <a:off x="729225" y="1442075"/>
            <a:ext cx="7548301" cy="32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9604" l="14783" r="22919" t="43679"/>
          <a:stretch/>
        </p:blipFill>
        <p:spPr>
          <a:xfrm>
            <a:off x="716275" y="1442075"/>
            <a:ext cx="7562850" cy="32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1310775" y="290025"/>
            <a:ext cx="710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                      </a:t>
            </a:r>
            <a:r>
              <a:rPr b="1" lang="en-GB" sz="2400">
                <a:solidFill>
                  <a:schemeClr val="dk1"/>
                </a:solidFill>
              </a:rPr>
              <a:t>Seasonal</a:t>
            </a:r>
            <a:r>
              <a:rPr b="1" lang="en-GB" sz="2400">
                <a:solidFill>
                  <a:schemeClr val="dk1"/>
                </a:solidFill>
              </a:rPr>
              <a:t>  Decomposition 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8427" l="7161" r="12186" t="43389"/>
          <a:stretch/>
        </p:blipFill>
        <p:spPr>
          <a:xfrm>
            <a:off x="716275" y="1442075"/>
            <a:ext cx="7572375" cy="32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2582375" y="403775"/>
            <a:ext cx="4407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      </a:t>
            </a:r>
            <a:r>
              <a:rPr b="1" lang="en-GB" sz="2000">
                <a:solidFill>
                  <a:schemeClr val="dk1"/>
                </a:solidFill>
              </a:rPr>
              <a:t>Monthly Seasonality 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1878775" y="44900"/>
            <a:ext cx="4876800" cy="588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480"/>
              <a:t>   </a:t>
            </a:r>
            <a:r>
              <a:rPr b="1" lang="en-GB" sz="3480">
                <a:solidFill>
                  <a:schemeClr val="accent5"/>
                </a:solidFill>
              </a:rPr>
              <a:t>🛠️ Model </a:t>
            </a:r>
            <a:r>
              <a:rPr b="1" lang="en-GB" sz="3480">
                <a:solidFill>
                  <a:schemeClr val="accent5"/>
                </a:solidFill>
              </a:rPr>
              <a:t>Building</a:t>
            </a:r>
            <a:r>
              <a:rPr b="1" lang="en-GB" sz="3480"/>
              <a:t> </a:t>
            </a:r>
            <a:endParaRPr b="1" sz="3480"/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0" y="633000"/>
            <a:ext cx="9144000" cy="4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6528">
                <a:solidFill>
                  <a:schemeClr val="dk1"/>
                </a:solidFill>
              </a:rPr>
              <a:t> </a:t>
            </a:r>
            <a:r>
              <a:rPr i="1" lang="en-GB" sz="6528">
                <a:solidFill>
                  <a:schemeClr val="dk1"/>
                </a:solidFill>
              </a:rPr>
              <a:t>Models Used:</a:t>
            </a:r>
            <a:endParaRPr i="1" sz="6528">
              <a:solidFill>
                <a:schemeClr val="dk1"/>
              </a:solidFill>
            </a:endParaRPr>
          </a:p>
          <a:p>
            <a:pPr indent="-30927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5081">
                <a:solidFill>
                  <a:schemeClr val="dk1"/>
                </a:solidFill>
              </a:rPr>
              <a:t>ARIMA and SARIMA for time series forecasting</a:t>
            </a:r>
            <a:endParaRPr sz="5081">
              <a:solidFill>
                <a:schemeClr val="dk1"/>
              </a:solidFill>
            </a:endParaRPr>
          </a:p>
          <a:p>
            <a:pPr indent="-309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5081">
                <a:solidFill>
                  <a:schemeClr val="dk1"/>
                </a:solidFill>
              </a:rPr>
              <a:t>XGBoost and Random Forest for supervised learning and ensemble-based predictions</a:t>
            </a:r>
            <a:endParaRPr sz="508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6351">
                <a:solidFill>
                  <a:schemeClr val="dk1"/>
                </a:solidFill>
              </a:rPr>
              <a:t>Feature Engineering:</a:t>
            </a:r>
            <a:endParaRPr i="1" sz="6351">
              <a:solidFill>
                <a:schemeClr val="dk1"/>
              </a:solidFill>
            </a:endParaRPr>
          </a:p>
          <a:p>
            <a:pPr indent="-310642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5168">
                <a:solidFill>
                  <a:schemeClr val="dk1"/>
                </a:solidFill>
              </a:rPr>
              <a:t>Moving Average: captures trend and smoothing</a:t>
            </a:r>
            <a:endParaRPr sz="5168">
              <a:solidFill>
                <a:schemeClr val="dk1"/>
              </a:solidFill>
            </a:endParaRPr>
          </a:p>
          <a:p>
            <a:pPr indent="-31064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5168">
                <a:solidFill>
                  <a:schemeClr val="dk1"/>
                </a:solidFill>
              </a:rPr>
              <a:t>Volatility: measures variability and risk in time series data</a:t>
            </a:r>
            <a:endParaRPr b="1" sz="516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7056">
                <a:solidFill>
                  <a:schemeClr val="dk1"/>
                </a:solidFill>
              </a:rPr>
              <a:t>Hyperparameters</a:t>
            </a:r>
            <a:r>
              <a:rPr i="1" lang="en-GB" sz="5690">
                <a:solidFill>
                  <a:schemeClr val="dk1"/>
                </a:solidFill>
              </a:rPr>
              <a:t>:</a:t>
            </a:r>
            <a:endParaRPr i="1" sz="5690">
              <a:solidFill>
                <a:schemeClr val="dk1"/>
              </a:solidFill>
            </a:endParaRPr>
          </a:p>
          <a:p>
            <a:pPr indent="-31189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246">
                <a:solidFill>
                  <a:schemeClr val="dk1"/>
                </a:solidFill>
              </a:rPr>
              <a:t>ARIMA/SARIMA: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GB" sz="5246">
                <a:solidFill>
                  <a:schemeClr val="dk1"/>
                </a:solidFill>
              </a:rPr>
              <a:t>,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-GB" sz="5246">
                <a:solidFill>
                  <a:schemeClr val="dk1"/>
                </a:solidFill>
              </a:rPr>
              <a:t>,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en-GB" sz="5246">
                <a:solidFill>
                  <a:schemeClr val="dk1"/>
                </a:solidFill>
              </a:rPr>
              <a:t>, seasonal order</a:t>
            </a:r>
            <a:endParaRPr sz="5246">
              <a:solidFill>
                <a:schemeClr val="dk1"/>
              </a:solidFill>
            </a:endParaRPr>
          </a:p>
          <a:p>
            <a:pPr indent="-3118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246">
                <a:solidFill>
                  <a:schemeClr val="dk1"/>
                </a:solidFill>
              </a:rPr>
              <a:t>XGBoost/RF: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</a:t>
            </a:r>
            <a:r>
              <a:rPr lang="en-GB" sz="5246">
                <a:solidFill>
                  <a:schemeClr val="dk1"/>
                </a:solidFill>
              </a:rPr>
              <a:t>,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</a:t>
            </a:r>
            <a:r>
              <a:rPr lang="en-GB" sz="5246">
                <a:solidFill>
                  <a:schemeClr val="dk1"/>
                </a:solidFill>
              </a:rPr>
              <a:t>, </a:t>
            </a:r>
            <a:r>
              <a:rPr lang="en-GB" sz="5246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endParaRPr sz="5246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7161">
                <a:solidFill>
                  <a:schemeClr val="dk1"/>
                </a:solidFill>
              </a:rPr>
              <a:t>Evaluation Metrics</a:t>
            </a:r>
            <a:r>
              <a:rPr i="1" lang="en-GB" sz="6761">
                <a:solidFill>
                  <a:schemeClr val="dk1"/>
                </a:solidFill>
              </a:rPr>
              <a:t>:</a:t>
            </a:r>
            <a:endParaRPr i="1" sz="6761">
              <a:solidFill>
                <a:schemeClr val="dk1"/>
              </a:solidFill>
            </a:endParaRPr>
          </a:p>
          <a:p>
            <a:pPr indent="-31774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615">
                <a:solidFill>
                  <a:schemeClr val="dk1"/>
                </a:solidFill>
              </a:rPr>
              <a:t>RMSE: Root Mean Squared Error</a:t>
            </a:r>
            <a:endParaRPr sz="5615">
              <a:solidFill>
                <a:schemeClr val="dk1"/>
              </a:solidFill>
            </a:endParaRPr>
          </a:p>
          <a:p>
            <a:pPr indent="-31774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5615">
                <a:solidFill>
                  <a:schemeClr val="dk1"/>
                </a:solidFill>
              </a:rPr>
              <a:t>MSE: Mean Squared Error</a:t>
            </a:r>
            <a:endParaRPr sz="561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846" u="sng">
                <a:solidFill>
                  <a:schemeClr val="dk1"/>
                </a:solidFill>
              </a:rPr>
              <a:t>⌛ Summary</a:t>
            </a:r>
            <a:r>
              <a:rPr lang="en-GB" sz="5615">
                <a:solidFill>
                  <a:schemeClr val="dk1"/>
                </a:solidFill>
              </a:rPr>
              <a:t> </a:t>
            </a:r>
            <a:r>
              <a:rPr lang="en-GB" sz="6538">
                <a:solidFill>
                  <a:schemeClr val="dk1"/>
                </a:solidFill>
              </a:rPr>
              <a:t>-</a:t>
            </a:r>
            <a:r>
              <a:rPr lang="en-GB" sz="8115">
                <a:solidFill>
                  <a:schemeClr val="dk1"/>
                </a:solidFill>
              </a:rPr>
              <a:t> </a:t>
            </a:r>
            <a:r>
              <a:rPr lang="en-GB" sz="7192">
                <a:solidFill>
                  <a:schemeClr val="dk1"/>
                </a:solidFill>
              </a:rPr>
              <a:t>Combines statistical and machine learning models to forecast and analyze time series data effectively.</a:t>
            </a:r>
            <a:endParaRPr sz="719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 flipH="1">
            <a:off x="676500" y="233500"/>
            <a:ext cx="757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2"/>
                </a:solidFill>
              </a:rPr>
              <a:t>  </a:t>
            </a:r>
            <a:r>
              <a:rPr b="1" lang="en-GB" sz="2100">
                <a:solidFill>
                  <a:schemeClr val="dk1"/>
                </a:solidFill>
              </a:rPr>
              <a:t>Arima, Sarima , Xgboost and Random forest model        </a:t>
            </a:r>
            <a:r>
              <a:rPr b="1" lang="en-GB" sz="2100">
                <a:solidFill>
                  <a:schemeClr val="dk1"/>
                </a:solidFill>
              </a:rPr>
              <a:t>Comparison</a:t>
            </a:r>
            <a:r>
              <a:rPr b="1" lang="en-GB" sz="2100">
                <a:solidFill>
                  <a:schemeClr val="dk1"/>
                </a:solidFill>
              </a:rPr>
              <a:t> line plot 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5" y="1207909"/>
            <a:ext cx="7690250" cy="38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120625" y="804550"/>
            <a:ext cx="87795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                                                                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 Platform</a:t>
            </a:r>
            <a:r>
              <a:rPr b="1" lang="en-GB" sz="1700">
                <a:solidFill>
                  <a:schemeClr val="dk1"/>
                </a:solidFill>
              </a:rPr>
              <a:t>:</a:t>
            </a:r>
            <a:br>
              <a:rPr b="1" lang="en-GB" sz="17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      Deployed using </a:t>
            </a:r>
            <a:r>
              <a:rPr b="1" lang="en-GB" sz="1500">
                <a:solidFill>
                  <a:schemeClr val="dk1"/>
                </a:solidFill>
              </a:rPr>
              <a:t>Streamlit</a:t>
            </a:r>
            <a:r>
              <a:rPr lang="en-GB" sz="1500">
                <a:solidFill>
                  <a:schemeClr val="dk1"/>
                </a:solidFill>
              </a:rPr>
              <a:t>, offering an interactive and user-friendly interface for real-time stock                            price prediction.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 Final Model</a:t>
            </a:r>
            <a:r>
              <a:rPr lang="en-GB" sz="1700">
                <a:solidFill>
                  <a:schemeClr val="dk1"/>
                </a:solidFill>
              </a:rPr>
              <a:t>: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     </a:t>
            </a:r>
            <a:r>
              <a:rPr b="1" lang="en-GB" sz="1500">
                <a:solidFill>
                  <a:schemeClr val="dk1"/>
                </a:solidFill>
              </a:rPr>
              <a:t>SARIMA</a:t>
            </a:r>
            <a:r>
              <a:rPr lang="en-GB" sz="1500">
                <a:solidFill>
                  <a:schemeClr val="dk1"/>
                </a:solidFill>
              </a:rPr>
              <a:t> selected for deployment due to its strong performance in capturing seasonality and trends in time series data.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Added Value</a:t>
            </a:r>
            <a:r>
              <a:rPr lang="en-GB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Streamlit dashboard allows </a:t>
            </a:r>
            <a:r>
              <a:rPr b="1" lang="en-GB" sz="1500">
                <a:solidFill>
                  <a:schemeClr val="dk1"/>
                </a:solidFill>
              </a:rPr>
              <a:t>dynamic input</a:t>
            </a:r>
            <a:r>
              <a:rPr lang="en-GB" sz="1500">
                <a:solidFill>
                  <a:schemeClr val="dk1"/>
                </a:solidFill>
              </a:rPr>
              <a:t> (e.g., stock ticker, date range)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Results update instantly, making it ideal for </a:t>
            </a:r>
            <a:r>
              <a:rPr b="1" lang="en-GB" sz="1500">
                <a:solidFill>
                  <a:schemeClr val="dk1"/>
                </a:solidFill>
              </a:rPr>
              <a:t>financial forecasting and strategy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1467125" y="196750"/>
            <a:ext cx="108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1560500" y="90925"/>
            <a:ext cx="4640400" cy="5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6"/>
                </a:solidFill>
              </a:rPr>
              <a:t>🖥️</a:t>
            </a:r>
            <a:r>
              <a:rPr b="1" lang="en-GB" sz="2300">
                <a:solidFill>
                  <a:srgbClr val="FFD966"/>
                </a:solidFill>
              </a:rPr>
              <a:t> Model </a:t>
            </a:r>
            <a:r>
              <a:rPr b="1" lang="en-GB" sz="2300">
                <a:solidFill>
                  <a:srgbClr val="FFD966"/>
                </a:solidFill>
              </a:rPr>
              <a:t>Deployment</a:t>
            </a:r>
            <a:r>
              <a:rPr b="1" lang="en-GB" sz="2300">
                <a:solidFill>
                  <a:srgbClr val="FFD966"/>
                </a:solidFill>
              </a:rPr>
              <a:t> Overview </a:t>
            </a:r>
            <a:endParaRPr b="1" sz="23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959525" y="304650"/>
            <a:ext cx="5487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 </a:t>
            </a:r>
            <a:r>
              <a:rPr b="1" lang="en-GB" sz="2200">
                <a:solidFill>
                  <a:schemeClr val="dk1"/>
                </a:solidFill>
              </a:rPr>
              <a:t>Forecast variation</a:t>
            </a:r>
            <a:r>
              <a:rPr b="1" lang="en-GB" sz="2200">
                <a:solidFill>
                  <a:schemeClr val="dk1"/>
                </a:solidFill>
              </a:rPr>
              <a:t> for next 30 days 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59" name="Google Shape;159;p30" title="Screenshot 2025-10-31 1358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1124400"/>
            <a:ext cx="7760800" cy="34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 title="Screenshot 2025-10-31 2215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75" y="1233125"/>
            <a:ext cx="7340099" cy="33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/>
        </p:nvSpPr>
        <p:spPr>
          <a:xfrm>
            <a:off x="1663750" y="380625"/>
            <a:ext cx="596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Forecast</a:t>
            </a:r>
            <a:r>
              <a:rPr b="1" lang="en-GB" sz="2200">
                <a:solidFill>
                  <a:schemeClr val="dk1"/>
                </a:solidFill>
              </a:rPr>
              <a:t> </a:t>
            </a:r>
            <a:r>
              <a:rPr b="1" lang="en-GB" sz="2200">
                <a:solidFill>
                  <a:schemeClr val="dk1"/>
                </a:solidFill>
              </a:rPr>
              <a:t>Predicted</a:t>
            </a:r>
            <a:r>
              <a:rPr b="1" lang="en-GB" sz="2200">
                <a:solidFill>
                  <a:schemeClr val="dk1"/>
                </a:solidFill>
              </a:rPr>
              <a:t> price </a:t>
            </a:r>
            <a:r>
              <a:rPr b="1" lang="en-GB" sz="2200">
                <a:solidFill>
                  <a:schemeClr val="dk1"/>
                </a:solidFill>
              </a:rPr>
              <a:t>next</a:t>
            </a:r>
            <a:r>
              <a:rPr b="1" lang="en-GB" sz="2200">
                <a:solidFill>
                  <a:schemeClr val="dk1"/>
                </a:solidFill>
              </a:rPr>
              <a:t> 30 days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52075" y="354475"/>
            <a:ext cx="8632800" cy="890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</a:t>
            </a:r>
            <a:r>
              <a:rPr b="1" lang="en-GB" sz="36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3600">
              <a:solidFill>
                <a:srgbClr val="4581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52075" y="1427550"/>
            <a:ext cx="86328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400">
                <a:solidFill>
                  <a:schemeClr val="dk1"/>
                </a:solidFill>
              </a:rPr>
              <a:t>Build and launch a predictive model to forecast </a:t>
            </a:r>
            <a:r>
              <a:rPr b="1" lang="en-GB" sz="1400">
                <a:solidFill>
                  <a:schemeClr val="dk1"/>
                </a:solidFill>
              </a:rPr>
              <a:t>Apple Inc.’s stock prices</a:t>
            </a:r>
            <a:r>
              <a:rPr lang="en-GB" sz="1400">
                <a:solidFill>
                  <a:schemeClr val="dk1"/>
                </a:solidFill>
              </a:rPr>
              <a:t> over the next </a:t>
            </a:r>
            <a:r>
              <a:rPr b="1" lang="en-GB" sz="1400">
                <a:solidFill>
                  <a:schemeClr val="dk1"/>
                </a:solidFill>
              </a:rPr>
              <a:t>30 days</a:t>
            </a:r>
            <a:r>
              <a:rPr lang="en-GB" sz="1400">
                <a:solidFill>
                  <a:schemeClr val="dk1"/>
                </a:solidFill>
              </a:rPr>
              <a:t>, using historical data from </a:t>
            </a:r>
            <a:r>
              <a:rPr b="1" lang="en-GB" sz="1400">
                <a:solidFill>
                  <a:schemeClr val="dk1"/>
                </a:solidFill>
              </a:rPr>
              <a:t>2012 to 2019</a:t>
            </a:r>
            <a:r>
              <a:rPr lang="en-GB" sz="1400">
                <a:solidFill>
                  <a:schemeClr val="dk1"/>
                </a:solidFill>
              </a:rPr>
              <a:t>.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 This project aims to </a:t>
            </a:r>
            <a:r>
              <a:rPr b="1" lang="en-GB" sz="1400">
                <a:solidFill>
                  <a:schemeClr val="dk1"/>
                </a:solidFill>
              </a:rPr>
              <a:t>empower investors and analysts</a:t>
            </a:r>
            <a:r>
              <a:rPr lang="en-GB" sz="1400">
                <a:solidFill>
                  <a:schemeClr val="dk1"/>
                </a:solidFill>
              </a:rPr>
              <a:t> with: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Accurate trend insights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Robust model evaluation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Interactive, web-based visualization tools</a:t>
            </a:r>
            <a:br>
              <a:rPr lang="en-GB" sz="1400">
                <a:solidFill>
                  <a:schemeClr val="dk1"/>
                </a:solidFill>
              </a:rPr>
            </a:br>
            <a:r>
              <a:rPr lang="en-GB" sz="1400">
                <a:solidFill>
                  <a:schemeClr val="dk1"/>
                </a:solidFill>
              </a:rPr>
              <a:t> for smarter, data-driven decision-making.</a:t>
            </a:r>
            <a:endParaRPr sz="1400">
              <a:solidFill>
                <a:schemeClr val="dk1"/>
              </a:solidFill>
            </a:endParaRPr>
          </a:p>
          <a:p>
            <a:pPr indent="0" lvl="0" marL="38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 title="Screenshot 2025-10-31 223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25" y="993900"/>
            <a:ext cx="7968013" cy="370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1992175" y="319700"/>
            <a:ext cx="62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For</a:t>
            </a:r>
            <a:r>
              <a:rPr b="1" lang="en-GB" sz="2200">
                <a:solidFill>
                  <a:schemeClr val="dk1"/>
                </a:solidFill>
              </a:rPr>
              <a:t>ecast 60 Days Ahead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0" y="0"/>
            <a:ext cx="9144000" cy="5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28"/>
              <a:t>✅ </a:t>
            </a:r>
            <a:r>
              <a:rPr b="1" lang="en-GB" sz="3228">
                <a:solidFill>
                  <a:srgbClr val="6AA84F"/>
                </a:solidFill>
                <a:highlight>
                  <a:schemeClr val="lt1"/>
                </a:highlight>
              </a:rPr>
              <a:t>conclusion</a:t>
            </a:r>
            <a:endParaRPr b="1" sz="3228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Successfully developed and deployed a predictive model to forecast Apple Inc.’s stock prices for the next 30 days.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Conducted comprehensive EDA to identify trends, seasonality, and volatility in stock movement.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Implemented and compared ARIMA, SARIMA, XGBoost, and Random Forest models for forecasting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Selected SARIMA as the final model due to its superior performance in capturing seasonality.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Created an interactive </a:t>
            </a:r>
            <a:r>
              <a:rPr lang="en-GB">
                <a:solidFill>
                  <a:schemeClr val="dk1"/>
                </a:solidFill>
              </a:rPr>
              <a:t>Streamlite</a:t>
            </a:r>
            <a:r>
              <a:rPr lang="en-GB">
                <a:solidFill>
                  <a:schemeClr val="dk1"/>
                </a:solidFill>
              </a:rPr>
              <a:t> web app, enabling real-time predictions and visualization.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&gt;</a:t>
            </a:r>
            <a:r>
              <a:rPr lang="en-GB">
                <a:solidFill>
                  <a:schemeClr val="dk1"/>
                </a:solidFill>
              </a:rPr>
              <a:t>Provides a data-driven decision-support tool for investors, traders, and analysts.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" type="subTitle"/>
          </p:nvPr>
        </p:nvSpPr>
        <p:spPr>
          <a:xfrm>
            <a:off x="0" y="0"/>
            <a:ext cx="9144000" cy="5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28"/>
              <a:t>                            🚀</a:t>
            </a:r>
            <a:r>
              <a:rPr b="1" lang="en-GB" sz="2828"/>
              <a:t> </a:t>
            </a:r>
            <a:r>
              <a:rPr b="1" lang="en-GB" sz="2828">
                <a:solidFill>
                  <a:srgbClr val="6AA84F"/>
                </a:solidFill>
                <a:highlight>
                  <a:schemeClr val="lt1"/>
                </a:highlight>
              </a:rPr>
              <a:t>Future  Scope</a:t>
            </a:r>
            <a:endParaRPr b="1" sz="2828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&gt;Enhance the Streamlit dashboard with interactive analytics, visual comparisons, and model selection options.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&gt;Allow users to compare multiple stocks at the same time.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&gt;Add a notification or alert system for sudden trend changes..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&gt;Deploy on a cloud platform (like AWS or Azure) for faster performance and wider access.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ctrTitle"/>
          </p:nvPr>
        </p:nvSpPr>
        <p:spPr>
          <a:xfrm>
            <a:off x="658775" y="987625"/>
            <a:ext cx="8216400" cy="18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7000" y="0"/>
            <a:ext cx="8755500" cy="5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1476" cy="5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0" y="125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                                                 </a:t>
            </a:r>
            <a:r>
              <a:rPr lang="en-GB" sz="1835">
                <a:solidFill>
                  <a:schemeClr val="dk1"/>
                </a:solidFill>
              </a:rPr>
              <a:t> </a:t>
            </a:r>
            <a:r>
              <a:rPr b="1" lang="en-GB" sz="2552">
                <a:solidFill>
                  <a:srgbClr val="B6D7A8"/>
                </a:solidFill>
              </a:rPr>
              <a:t>📊 Dataset Overview</a:t>
            </a:r>
            <a:endParaRPr b="1" sz="2552">
              <a:solidFill>
                <a:srgbClr val="B6D7A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6D7A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8">
                <a:solidFill>
                  <a:schemeClr val="dk1"/>
                </a:solidFill>
              </a:rPr>
              <a:t>Source:</a:t>
            </a:r>
            <a:br>
              <a:rPr b="1" lang="en-GB" sz="1608">
                <a:solidFill>
                  <a:schemeClr val="dk1"/>
                </a:solidFill>
              </a:rPr>
            </a:br>
            <a:r>
              <a:rPr lang="en-GB" sz="1608">
                <a:solidFill>
                  <a:schemeClr val="dk1"/>
                </a:solidFill>
              </a:rPr>
              <a:t> Historical stock data of Apple Inc. from 2012 to 2019.</a:t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8">
                <a:solidFill>
                  <a:schemeClr val="dk1"/>
                </a:solidFill>
              </a:rPr>
              <a:t>Frequency:</a:t>
            </a:r>
            <a:br>
              <a:rPr b="1" lang="en-GB" sz="1608">
                <a:solidFill>
                  <a:schemeClr val="dk1"/>
                </a:solidFill>
              </a:rPr>
            </a:br>
            <a:r>
              <a:rPr lang="en-GB" sz="1608">
                <a:solidFill>
                  <a:schemeClr val="dk1"/>
                </a:solidFill>
              </a:rPr>
              <a:t> Daily trading data.</a:t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8">
                <a:solidFill>
                  <a:schemeClr val="dk1"/>
                </a:solidFill>
              </a:rPr>
              <a:t>Records:</a:t>
            </a:r>
            <a:br>
              <a:rPr b="1" lang="en-GB" sz="1608">
                <a:solidFill>
                  <a:schemeClr val="dk1"/>
                </a:solidFill>
              </a:rPr>
            </a:br>
            <a:r>
              <a:rPr lang="en-GB" sz="1608">
                <a:solidFill>
                  <a:schemeClr val="dk1"/>
                </a:solidFill>
              </a:rPr>
              <a:t> Over 2,000 entries (one for each trading day).</a:t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8" u="sng">
                <a:solidFill>
                  <a:srgbClr val="000000"/>
                </a:solidFill>
              </a:rPr>
              <a:t>🔍</a:t>
            </a:r>
            <a:r>
              <a:rPr b="1" lang="en-GB" sz="1608" u="sng">
                <a:solidFill>
                  <a:schemeClr val="dk1"/>
                </a:solidFill>
              </a:rPr>
              <a:t> </a:t>
            </a:r>
            <a:r>
              <a:rPr b="1" lang="en-GB" sz="1608" u="sng">
                <a:solidFill>
                  <a:srgbClr val="D9D9D9"/>
                </a:solidFill>
              </a:rPr>
              <a:t>Attributes </a:t>
            </a:r>
            <a:r>
              <a:rPr b="1" lang="en-GB" sz="1608" u="sng">
                <a:solidFill>
                  <a:schemeClr val="dk1"/>
                </a:solidFill>
              </a:rPr>
              <a:t>:</a:t>
            </a:r>
            <a:endParaRPr b="1" sz="1608" u="sng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Date:</a:t>
            </a:r>
            <a:r>
              <a:rPr lang="en-GB" sz="1400">
                <a:solidFill>
                  <a:schemeClr val="dk1"/>
                </a:solidFill>
              </a:rPr>
              <a:t> Trading date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Open:</a:t>
            </a:r>
            <a:r>
              <a:rPr lang="en-GB" sz="1400">
                <a:solidFill>
                  <a:schemeClr val="dk1"/>
                </a:solidFill>
              </a:rPr>
              <a:t> Opening price of Apple stock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High:</a:t>
            </a:r>
            <a:r>
              <a:rPr lang="en-GB" sz="1400">
                <a:solidFill>
                  <a:schemeClr val="dk1"/>
                </a:solidFill>
              </a:rPr>
              <a:t> Highest price of the day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Low:</a:t>
            </a:r>
            <a:r>
              <a:rPr lang="en-GB" sz="1400">
                <a:solidFill>
                  <a:schemeClr val="dk1"/>
                </a:solidFill>
              </a:rPr>
              <a:t> Lowest price of the day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Close:</a:t>
            </a:r>
            <a:r>
              <a:rPr lang="en-GB" sz="1400">
                <a:solidFill>
                  <a:schemeClr val="dk1"/>
                </a:solidFill>
              </a:rPr>
              <a:t> Closing price of the day (</a:t>
            </a:r>
            <a:r>
              <a:rPr b="1" lang="en-GB" sz="1400">
                <a:solidFill>
                  <a:schemeClr val="dk1"/>
                </a:solidFill>
              </a:rPr>
              <a:t>Target variable</a:t>
            </a:r>
            <a:r>
              <a:rPr lang="en-GB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400">
                <a:solidFill>
                  <a:schemeClr val="dk1"/>
                </a:solidFill>
              </a:rPr>
              <a:t>Volume:</a:t>
            </a:r>
            <a:r>
              <a:rPr lang="en-GB" sz="1400">
                <a:solidFill>
                  <a:schemeClr val="dk1"/>
                </a:solidFill>
              </a:rPr>
              <a:t> Number of shares traded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0" y="0"/>
            <a:ext cx="9339000" cy="59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" y="0"/>
            <a:ext cx="9098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 title="Screenshot 2025-10-31 124016[1]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725"/>
            <a:ext cx="8844499" cy="34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295700" y="314375"/>
            <a:ext cx="3090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/>
              <a:t>  </a:t>
            </a:r>
            <a:r>
              <a:rPr b="1" lang="en-GB" sz="1800">
                <a:solidFill>
                  <a:schemeClr val="dk1"/>
                </a:solidFill>
              </a:rPr>
              <a:t>📈 Statistical Summary 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140100" y="82575"/>
            <a:ext cx="8863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r>
              <a:rPr b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plot of Close price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75" y="1137775"/>
            <a:ext cx="8745125" cy="39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6663" l="12129" r="6898" t="40451"/>
          <a:stretch/>
        </p:blipFill>
        <p:spPr>
          <a:xfrm>
            <a:off x="405650" y="1309150"/>
            <a:ext cx="8493351" cy="35285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05650" y="375325"/>
            <a:ext cx="83709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Moving  Averages for 30 days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311700" y="47050"/>
            <a:ext cx="8520600" cy="49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</a:t>
            </a:r>
            <a:r>
              <a:rPr lang="en-GB">
                <a:solidFill>
                  <a:schemeClr val="dk1"/>
                </a:solidFill>
              </a:rPr>
              <a:t>Histogram of close price</a:t>
            </a:r>
            <a:r>
              <a:rPr lang="en-GB"/>
              <a:t> 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50" y="991925"/>
            <a:ext cx="6616650" cy="41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